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9" r:id="rId13"/>
    <p:sldId id="267" r:id="rId14"/>
    <p:sldId id="268" r:id="rId15"/>
    <p:sldId id="270" r:id="rId16"/>
    <p:sldId id="272" r:id="rId17"/>
    <p:sldId id="275" r:id="rId18"/>
    <p:sldId id="278" r:id="rId19"/>
    <p:sldId id="280" r:id="rId20"/>
    <p:sldId id="279" r:id="rId21"/>
    <p:sldId id="281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785241-29A1-4B37-902C-F70D078159FE}" v="11" dt="2024-09-14T00:36:39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phas Davis" userId="3ab188ecb4231a6f" providerId="LiveId" clId="{03785241-29A1-4B37-902C-F70D078159FE}"/>
    <pc:docChg chg="undo custSel addSld delSld modSld">
      <pc:chgData name="Cephas Davis" userId="3ab188ecb4231a6f" providerId="LiveId" clId="{03785241-29A1-4B37-902C-F70D078159FE}" dt="2025-02-01T02:09:51.565" v="287" actId="1076"/>
      <pc:docMkLst>
        <pc:docMk/>
      </pc:docMkLst>
      <pc:sldChg chg="modSp mod">
        <pc:chgData name="Cephas Davis" userId="3ab188ecb4231a6f" providerId="LiveId" clId="{03785241-29A1-4B37-902C-F70D078159FE}" dt="2024-09-14T01:56:05.542" v="166" actId="20577"/>
        <pc:sldMkLst>
          <pc:docMk/>
          <pc:sldMk cId="2732551854" sldId="256"/>
        </pc:sldMkLst>
      </pc:sldChg>
      <pc:sldChg chg="modSp mod">
        <pc:chgData name="Cephas Davis" userId="3ab188ecb4231a6f" providerId="LiveId" clId="{03785241-29A1-4B37-902C-F70D078159FE}" dt="2025-02-01T02:09:51.565" v="287" actId="1076"/>
        <pc:sldMkLst>
          <pc:docMk/>
          <pc:sldMk cId="3094191395" sldId="265"/>
        </pc:sldMkLst>
        <pc:spChg chg="mod">
          <ac:chgData name="Cephas Davis" userId="3ab188ecb4231a6f" providerId="LiveId" clId="{03785241-29A1-4B37-902C-F70D078159FE}" dt="2025-02-01T02:09:51.565" v="287" actId="1076"/>
          <ac:spMkLst>
            <pc:docMk/>
            <pc:sldMk cId="3094191395" sldId="265"/>
            <ac:spMk id="2" creationId="{21199336-B6F5-E7FA-AADC-9775FCD05C2E}"/>
          </ac:spMkLst>
        </pc:spChg>
      </pc:sldChg>
      <pc:sldChg chg="modSp mod">
        <pc:chgData name="Cephas Davis" userId="3ab188ecb4231a6f" providerId="LiveId" clId="{03785241-29A1-4B37-902C-F70D078159FE}" dt="2024-09-14T02:01:35.032" v="206" actId="5793"/>
        <pc:sldMkLst>
          <pc:docMk/>
          <pc:sldMk cId="792774821" sldId="267"/>
        </pc:sldMkLst>
      </pc:sldChg>
      <pc:sldChg chg="modSp mod">
        <pc:chgData name="Cephas Davis" userId="3ab188ecb4231a6f" providerId="LiveId" clId="{03785241-29A1-4B37-902C-F70D078159FE}" dt="2024-09-14T06:51:38.607" v="262" actId="14100"/>
        <pc:sldMkLst>
          <pc:docMk/>
          <pc:sldMk cId="3208019857" sldId="268"/>
        </pc:sldMkLst>
      </pc:sldChg>
      <pc:sldChg chg="del">
        <pc:chgData name="Cephas Davis" userId="3ab188ecb4231a6f" providerId="LiveId" clId="{03785241-29A1-4B37-902C-F70D078159FE}" dt="2024-09-14T00:34:14.560" v="11" actId="2696"/>
        <pc:sldMkLst>
          <pc:docMk/>
          <pc:sldMk cId="2535051358" sldId="271"/>
        </pc:sldMkLst>
      </pc:sldChg>
      <pc:sldChg chg="modSp mod">
        <pc:chgData name="Cephas Davis" userId="3ab188ecb4231a6f" providerId="LiveId" clId="{03785241-29A1-4B37-902C-F70D078159FE}" dt="2024-09-14T00:43:31.829" v="127" actId="20577"/>
        <pc:sldMkLst>
          <pc:docMk/>
          <pc:sldMk cId="259576056" sldId="272"/>
        </pc:sldMkLst>
      </pc:sldChg>
      <pc:sldChg chg="del">
        <pc:chgData name="Cephas Davis" userId="3ab188ecb4231a6f" providerId="LiveId" clId="{03785241-29A1-4B37-902C-F70D078159FE}" dt="2024-09-14T00:34:41.642" v="13" actId="2696"/>
        <pc:sldMkLst>
          <pc:docMk/>
          <pc:sldMk cId="2746865000" sldId="273"/>
        </pc:sldMkLst>
      </pc:sldChg>
      <pc:sldChg chg="del">
        <pc:chgData name="Cephas Davis" userId="3ab188ecb4231a6f" providerId="LiveId" clId="{03785241-29A1-4B37-902C-F70D078159FE}" dt="2024-09-14T00:34:08.105" v="10" actId="2696"/>
        <pc:sldMkLst>
          <pc:docMk/>
          <pc:sldMk cId="3987291768" sldId="274"/>
        </pc:sldMkLst>
      </pc:sldChg>
      <pc:sldChg chg="modSp mod">
        <pc:chgData name="Cephas Davis" userId="3ab188ecb4231a6f" providerId="LiveId" clId="{03785241-29A1-4B37-902C-F70D078159FE}" dt="2024-09-14T00:43:15.810" v="125" actId="113"/>
        <pc:sldMkLst>
          <pc:docMk/>
          <pc:sldMk cId="1270681042" sldId="275"/>
        </pc:sldMkLst>
      </pc:sldChg>
      <pc:sldChg chg="modSp mod">
        <pc:chgData name="Cephas Davis" userId="3ab188ecb4231a6f" providerId="LiveId" clId="{03785241-29A1-4B37-902C-F70D078159FE}" dt="2024-09-14T06:54:14.231" v="286" actId="20577"/>
        <pc:sldMkLst>
          <pc:docMk/>
          <pc:sldMk cId="605850944" sldId="276"/>
        </pc:sldMkLst>
      </pc:sldChg>
      <pc:sldChg chg="del">
        <pc:chgData name="Cephas Davis" userId="3ab188ecb4231a6f" providerId="LiveId" clId="{03785241-29A1-4B37-902C-F70D078159FE}" dt="2024-09-14T00:34:30.757" v="12" actId="2696"/>
        <pc:sldMkLst>
          <pc:docMk/>
          <pc:sldMk cId="2032309321" sldId="277"/>
        </pc:sldMkLst>
      </pc:sldChg>
      <pc:sldChg chg="modSp mod">
        <pc:chgData name="Cephas Davis" userId="3ab188ecb4231a6f" providerId="LiveId" clId="{03785241-29A1-4B37-902C-F70D078159FE}" dt="2024-09-14T00:40:14.642" v="35" actId="14100"/>
        <pc:sldMkLst>
          <pc:docMk/>
          <pc:sldMk cId="494207662" sldId="278"/>
        </pc:sldMkLst>
      </pc:sldChg>
      <pc:sldChg chg="addSp delSp modSp new mod">
        <pc:chgData name="Cephas Davis" userId="3ab188ecb4231a6f" providerId="LiveId" clId="{03785241-29A1-4B37-902C-F70D078159FE}" dt="2024-09-14T00:41:32.213" v="90" actId="113"/>
        <pc:sldMkLst>
          <pc:docMk/>
          <pc:sldMk cId="1933099138" sldId="279"/>
        </pc:sldMkLst>
      </pc:sldChg>
      <pc:sldChg chg="addSp delSp modSp new mod">
        <pc:chgData name="Cephas Davis" userId="3ab188ecb4231a6f" providerId="LiveId" clId="{03785241-29A1-4B37-902C-F70D078159FE}" dt="2024-09-14T00:41:21.243" v="88" actId="113"/>
        <pc:sldMkLst>
          <pc:docMk/>
          <pc:sldMk cId="2550878579" sldId="280"/>
        </pc:sldMkLst>
      </pc:sldChg>
      <pc:sldChg chg="addSp delSp modSp new mod">
        <pc:chgData name="Cephas Davis" userId="3ab188ecb4231a6f" providerId="LiveId" clId="{03785241-29A1-4B37-902C-F70D078159FE}" dt="2024-09-14T00:41:47.700" v="92" actId="113"/>
        <pc:sldMkLst>
          <pc:docMk/>
          <pc:sldMk cId="3341521722" sldId="28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F9667A-E9BE-4B07-A258-4071B4C04B9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2348B4-BA05-45D6-98EF-6838812DBE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Britannic Bold" panose="020B0903060703020204" pitchFamily="34" charset="0"/>
            </a:rPr>
            <a:t>It is a proposed center to be built in the four </a:t>
          </a:r>
          <a:r>
            <a:rPr lang="en-US" sz="2400" dirty="0" err="1">
              <a:latin typeface="Britannic Bold" panose="020B0903060703020204" pitchFamily="34" charset="0"/>
            </a:rPr>
            <a:t>Bassa</a:t>
          </a:r>
          <a:r>
            <a:rPr lang="en-US" sz="2400" dirty="0">
              <a:latin typeface="Britannic Bold" panose="020B0903060703020204" pitchFamily="34" charset="0"/>
            </a:rPr>
            <a:t> counties beginning with Buchanan, Grand </a:t>
          </a:r>
          <a:r>
            <a:rPr lang="en-US" sz="2400" dirty="0" err="1">
              <a:latin typeface="Britannic Bold" panose="020B0903060703020204" pitchFamily="34" charset="0"/>
            </a:rPr>
            <a:t>Bassa</a:t>
          </a:r>
          <a:r>
            <a:rPr lang="en-US" sz="2400" dirty="0">
              <a:latin typeface="Britannic Bold" panose="020B0903060703020204" pitchFamily="34" charset="0"/>
            </a:rPr>
            <a:t> County, to empower young </a:t>
          </a:r>
          <a:r>
            <a:rPr lang="en-US" sz="2400" dirty="0" err="1">
              <a:latin typeface="Britannic Bold" panose="020B0903060703020204" pitchFamily="34" charset="0"/>
            </a:rPr>
            <a:t>Bassa</a:t>
          </a:r>
          <a:r>
            <a:rPr lang="en-US" sz="2400" dirty="0">
              <a:latin typeface="Britannic Bold" panose="020B0903060703020204" pitchFamily="34" charset="0"/>
            </a:rPr>
            <a:t> citizens and a source of enlightenment for the greater community. </a:t>
          </a:r>
        </a:p>
      </dgm:t>
    </dgm:pt>
    <dgm:pt modelId="{1E6640C6-D0E2-4162-8617-A6921C1D04B3}" type="parTrans" cxnId="{7E9FB9F0-E79A-4BFC-9823-A6430557071C}">
      <dgm:prSet/>
      <dgm:spPr/>
      <dgm:t>
        <a:bodyPr/>
        <a:lstStyle/>
        <a:p>
          <a:endParaRPr lang="en-US"/>
        </a:p>
      </dgm:t>
    </dgm:pt>
    <dgm:pt modelId="{C673A8F2-4C25-4D44-9379-B3DE45AD2BA4}" type="sibTrans" cxnId="{7E9FB9F0-E79A-4BFC-9823-A6430557071C}">
      <dgm:prSet/>
      <dgm:spPr/>
      <dgm:t>
        <a:bodyPr/>
        <a:lstStyle/>
        <a:p>
          <a:endParaRPr lang="en-US"/>
        </a:p>
      </dgm:t>
    </dgm:pt>
    <dgm:pt modelId="{B0B057A4-2EE3-49F8-96EA-668FF8FCD7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Britannic Bold" panose="020B0903060703020204" pitchFamily="34" charset="0"/>
            </a:rPr>
            <a:t>The UNIBOA Empowerment Center structure would include the following:</a:t>
          </a:r>
        </a:p>
      </dgm:t>
    </dgm:pt>
    <dgm:pt modelId="{6EF3F8EB-DB14-45DB-A4E2-8232CA3EB22D}" type="parTrans" cxnId="{0864E0F7-5CA1-4398-806F-C88DCD472476}">
      <dgm:prSet/>
      <dgm:spPr/>
      <dgm:t>
        <a:bodyPr/>
        <a:lstStyle/>
        <a:p>
          <a:endParaRPr lang="en-US"/>
        </a:p>
      </dgm:t>
    </dgm:pt>
    <dgm:pt modelId="{28DDCFCA-BEE0-4E4A-9D1C-CB44ECDE0ECC}" type="sibTrans" cxnId="{0864E0F7-5CA1-4398-806F-C88DCD472476}">
      <dgm:prSet/>
      <dgm:spPr/>
      <dgm:t>
        <a:bodyPr/>
        <a:lstStyle/>
        <a:p>
          <a:endParaRPr lang="en-US"/>
        </a:p>
      </dgm:t>
    </dgm:pt>
    <dgm:pt modelId="{DB45AF8C-7013-40B9-8A46-7F807DC324F3}" type="pres">
      <dgm:prSet presAssocID="{36F9667A-E9BE-4B07-A258-4071B4C04B96}" presName="root" presStyleCnt="0">
        <dgm:presLayoutVars>
          <dgm:dir/>
          <dgm:resizeHandles val="exact"/>
        </dgm:presLayoutVars>
      </dgm:prSet>
      <dgm:spPr/>
    </dgm:pt>
    <dgm:pt modelId="{0B23D5D4-CBD5-491F-998E-AEFC94D0F0B5}" type="pres">
      <dgm:prSet presAssocID="{BF2348B4-BA05-45D6-98EF-6838812DBEFA}" presName="compNode" presStyleCnt="0"/>
      <dgm:spPr/>
    </dgm:pt>
    <dgm:pt modelId="{25B74BCA-23CE-4210-BF48-D202C1E448C5}" type="pres">
      <dgm:prSet presAssocID="{BF2348B4-BA05-45D6-98EF-6838812DBEFA}" presName="bgRect" presStyleLbl="bgShp" presStyleIdx="0" presStyleCnt="2" custScaleY="169102"/>
      <dgm:spPr/>
    </dgm:pt>
    <dgm:pt modelId="{259AA6A1-EF13-49B0-9BD8-36CBB736B511}" type="pres">
      <dgm:prSet presAssocID="{BF2348B4-BA05-45D6-98EF-6838812DBEF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99721A94-3505-4A19-A2CE-AF359DAD43E9}" type="pres">
      <dgm:prSet presAssocID="{BF2348B4-BA05-45D6-98EF-6838812DBEFA}" presName="spaceRect" presStyleCnt="0"/>
      <dgm:spPr/>
    </dgm:pt>
    <dgm:pt modelId="{2EC54E5E-7EA3-4987-8CDC-948010F5C846}" type="pres">
      <dgm:prSet presAssocID="{BF2348B4-BA05-45D6-98EF-6838812DBEFA}" presName="parTx" presStyleLbl="revTx" presStyleIdx="0" presStyleCnt="2">
        <dgm:presLayoutVars>
          <dgm:chMax val="0"/>
          <dgm:chPref val="0"/>
        </dgm:presLayoutVars>
      </dgm:prSet>
      <dgm:spPr/>
    </dgm:pt>
    <dgm:pt modelId="{A4FB7477-A26F-4700-A55F-2B69A3E64F00}" type="pres">
      <dgm:prSet presAssocID="{C673A8F2-4C25-4D44-9379-B3DE45AD2BA4}" presName="sibTrans" presStyleCnt="0"/>
      <dgm:spPr/>
    </dgm:pt>
    <dgm:pt modelId="{25A024A5-521C-41A1-906D-1913D7DDEFB0}" type="pres">
      <dgm:prSet presAssocID="{B0B057A4-2EE3-49F8-96EA-668FF8FCD761}" presName="compNode" presStyleCnt="0"/>
      <dgm:spPr/>
    </dgm:pt>
    <dgm:pt modelId="{372BDC6B-DC21-493C-9C77-52C70E52E724}" type="pres">
      <dgm:prSet presAssocID="{B0B057A4-2EE3-49F8-96EA-668FF8FCD761}" presName="bgRect" presStyleLbl="bgShp" presStyleIdx="1" presStyleCnt="2" custScaleY="118099"/>
      <dgm:spPr/>
    </dgm:pt>
    <dgm:pt modelId="{E6C24371-414D-46DF-A34D-5B546FB72CF6}" type="pres">
      <dgm:prSet presAssocID="{B0B057A4-2EE3-49F8-96EA-668FF8FCD76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15988B73-4C37-440E-92DF-12E1548827A6}" type="pres">
      <dgm:prSet presAssocID="{B0B057A4-2EE3-49F8-96EA-668FF8FCD761}" presName="spaceRect" presStyleCnt="0"/>
      <dgm:spPr/>
    </dgm:pt>
    <dgm:pt modelId="{C8B46AD5-9048-4029-9625-D5D00DD0C3E2}" type="pres">
      <dgm:prSet presAssocID="{B0B057A4-2EE3-49F8-96EA-668FF8FCD761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9B3D015-1281-4263-A0F7-0234284BFE11}" type="presOf" srcId="{36F9667A-E9BE-4B07-A258-4071B4C04B96}" destId="{DB45AF8C-7013-40B9-8A46-7F807DC324F3}" srcOrd="0" destOrd="0" presId="urn:microsoft.com/office/officeart/2018/2/layout/IconVerticalSolidList"/>
    <dgm:cxn modelId="{492B4820-7274-4D1D-9217-DB62FEF52AF0}" type="presOf" srcId="{B0B057A4-2EE3-49F8-96EA-668FF8FCD761}" destId="{C8B46AD5-9048-4029-9625-D5D00DD0C3E2}" srcOrd="0" destOrd="0" presId="urn:microsoft.com/office/officeart/2018/2/layout/IconVerticalSolidList"/>
    <dgm:cxn modelId="{E3A0AF2B-A3F0-468C-A02E-42A6F4CDDA4A}" type="presOf" srcId="{BF2348B4-BA05-45D6-98EF-6838812DBEFA}" destId="{2EC54E5E-7EA3-4987-8CDC-948010F5C846}" srcOrd="0" destOrd="0" presId="urn:microsoft.com/office/officeart/2018/2/layout/IconVerticalSolidList"/>
    <dgm:cxn modelId="{7E9FB9F0-E79A-4BFC-9823-A6430557071C}" srcId="{36F9667A-E9BE-4B07-A258-4071B4C04B96}" destId="{BF2348B4-BA05-45D6-98EF-6838812DBEFA}" srcOrd="0" destOrd="0" parTransId="{1E6640C6-D0E2-4162-8617-A6921C1D04B3}" sibTransId="{C673A8F2-4C25-4D44-9379-B3DE45AD2BA4}"/>
    <dgm:cxn modelId="{0864E0F7-5CA1-4398-806F-C88DCD472476}" srcId="{36F9667A-E9BE-4B07-A258-4071B4C04B96}" destId="{B0B057A4-2EE3-49F8-96EA-668FF8FCD761}" srcOrd="1" destOrd="0" parTransId="{6EF3F8EB-DB14-45DB-A4E2-8232CA3EB22D}" sibTransId="{28DDCFCA-BEE0-4E4A-9D1C-CB44ECDE0ECC}"/>
    <dgm:cxn modelId="{5C0F0346-6426-4DF9-AD3F-FC1036BAB173}" type="presParOf" srcId="{DB45AF8C-7013-40B9-8A46-7F807DC324F3}" destId="{0B23D5D4-CBD5-491F-998E-AEFC94D0F0B5}" srcOrd="0" destOrd="0" presId="urn:microsoft.com/office/officeart/2018/2/layout/IconVerticalSolidList"/>
    <dgm:cxn modelId="{8E104933-813B-4842-8BF6-3C6FBF94CA84}" type="presParOf" srcId="{0B23D5D4-CBD5-491F-998E-AEFC94D0F0B5}" destId="{25B74BCA-23CE-4210-BF48-D202C1E448C5}" srcOrd="0" destOrd="0" presId="urn:microsoft.com/office/officeart/2018/2/layout/IconVerticalSolidList"/>
    <dgm:cxn modelId="{12397976-CB77-46FB-B4F3-507850BBC6EB}" type="presParOf" srcId="{0B23D5D4-CBD5-491F-998E-AEFC94D0F0B5}" destId="{259AA6A1-EF13-49B0-9BD8-36CBB736B511}" srcOrd="1" destOrd="0" presId="urn:microsoft.com/office/officeart/2018/2/layout/IconVerticalSolidList"/>
    <dgm:cxn modelId="{9F4ADE84-332E-4ED6-A1EA-3D6E41DCB459}" type="presParOf" srcId="{0B23D5D4-CBD5-491F-998E-AEFC94D0F0B5}" destId="{99721A94-3505-4A19-A2CE-AF359DAD43E9}" srcOrd="2" destOrd="0" presId="urn:microsoft.com/office/officeart/2018/2/layout/IconVerticalSolidList"/>
    <dgm:cxn modelId="{B5F54001-8304-4D00-AFCD-2CFF89842A1E}" type="presParOf" srcId="{0B23D5D4-CBD5-491F-998E-AEFC94D0F0B5}" destId="{2EC54E5E-7EA3-4987-8CDC-948010F5C846}" srcOrd="3" destOrd="0" presId="urn:microsoft.com/office/officeart/2018/2/layout/IconVerticalSolidList"/>
    <dgm:cxn modelId="{74226266-580A-47DB-9F9E-E78108D3DEBA}" type="presParOf" srcId="{DB45AF8C-7013-40B9-8A46-7F807DC324F3}" destId="{A4FB7477-A26F-4700-A55F-2B69A3E64F00}" srcOrd="1" destOrd="0" presId="urn:microsoft.com/office/officeart/2018/2/layout/IconVerticalSolidList"/>
    <dgm:cxn modelId="{77A5A60D-C0AA-4C5B-8742-E7AC7FA3BF26}" type="presParOf" srcId="{DB45AF8C-7013-40B9-8A46-7F807DC324F3}" destId="{25A024A5-521C-41A1-906D-1913D7DDEFB0}" srcOrd="2" destOrd="0" presId="urn:microsoft.com/office/officeart/2018/2/layout/IconVerticalSolidList"/>
    <dgm:cxn modelId="{E38D0618-E366-4956-8BF4-15AFE0ECA525}" type="presParOf" srcId="{25A024A5-521C-41A1-906D-1913D7DDEFB0}" destId="{372BDC6B-DC21-493C-9C77-52C70E52E724}" srcOrd="0" destOrd="0" presId="urn:microsoft.com/office/officeart/2018/2/layout/IconVerticalSolidList"/>
    <dgm:cxn modelId="{D80CEE54-5AEA-428F-9939-9091E13B42DE}" type="presParOf" srcId="{25A024A5-521C-41A1-906D-1913D7DDEFB0}" destId="{E6C24371-414D-46DF-A34D-5B546FB72CF6}" srcOrd="1" destOrd="0" presId="urn:microsoft.com/office/officeart/2018/2/layout/IconVerticalSolidList"/>
    <dgm:cxn modelId="{AFEBFB3B-3483-4AB8-990E-EF11EBCBA73C}" type="presParOf" srcId="{25A024A5-521C-41A1-906D-1913D7DDEFB0}" destId="{15988B73-4C37-440E-92DF-12E1548827A6}" srcOrd="2" destOrd="0" presId="urn:microsoft.com/office/officeart/2018/2/layout/IconVerticalSolidList"/>
    <dgm:cxn modelId="{C1FCA066-5B56-4DDD-B006-561F873C30D0}" type="presParOf" srcId="{25A024A5-521C-41A1-906D-1913D7DDEFB0}" destId="{C8B46AD5-9048-4029-9625-D5D00DD0C3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74BCA-23CE-4210-BF48-D202C1E448C5}">
      <dsp:nvSpPr>
        <dsp:cNvPr id="0" name=""/>
        <dsp:cNvSpPr/>
      </dsp:nvSpPr>
      <dsp:spPr>
        <a:xfrm>
          <a:off x="0" y="305958"/>
          <a:ext cx="10515600" cy="19488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AA6A1-EF13-49B0-9BD8-36CBB736B511}">
      <dsp:nvSpPr>
        <dsp:cNvPr id="0" name=""/>
        <dsp:cNvSpPr/>
      </dsp:nvSpPr>
      <dsp:spPr>
        <a:xfrm>
          <a:off x="348613" y="963437"/>
          <a:ext cx="633842" cy="6338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54E5E-7EA3-4987-8CDC-948010F5C846}">
      <dsp:nvSpPr>
        <dsp:cNvPr id="0" name=""/>
        <dsp:cNvSpPr/>
      </dsp:nvSpPr>
      <dsp:spPr>
        <a:xfrm>
          <a:off x="1331069" y="704138"/>
          <a:ext cx="9036379" cy="1421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475" tIns="150475" rIns="150475" bIns="15047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Britannic Bold" panose="020B0903060703020204" pitchFamily="34" charset="0"/>
            </a:rPr>
            <a:t>It is a proposed center to be built in the four </a:t>
          </a:r>
          <a:r>
            <a:rPr lang="en-US" sz="2400" kern="1200" dirty="0" err="1">
              <a:latin typeface="Britannic Bold" panose="020B0903060703020204" pitchFamily="34" charset="0"/>
            </a:rPr>
            <a:t>Bassa</a:t>
          </a:r>
          <a:r>
            <a:rPr lang="en-US" sz="2400" kern="1200" dirty="0">
              <a:latin typeface="Britannic Bold" panose="020B0903060703020204" pitchFamily="34" charset="0"/>
            </a:rPr>
            <a:t> counties beginning with Buchanan, Grand </a:t>
          </a:r>
          <a:r>
            <a:rPr lang="en-US" sz="2400" kern="1200" dirty="0" err="1">
              <a:latin typeface="Britannic Bold" panose="020B0903060703020204" pitchFamily="34" charset="0"/>
            </a:rPr>
            <a:t>Bassa</a:t>
          </a:r>
          <a:r>
            <a:rPr lang="en-US" sz="2400" kern="1200" dirty="0">
              <a:latin typeface="Britannic Bold" panose="020B0903060703020204" pitchFamily="34" charset="0"/>
            </a:rPr>
            <a:t> County, to empower young </a:t>
          </a:r>
          <a:r>
            <a:rPr lang="en-US" sz="2400" kern="1200" dirty="0" err="1">
              <a:latin typeface="Britannic Bold" panose="020B0903060703020204" pitchFamily="34" charset="0"/>
            </a:rPr>
            <a:t>Bassa</a:t>
          </a:r>
          <a:r>
            <a:rPr lang="en-US" sz="2400" kern="1200" dirty="0">
              <a:latin typeface="Britannic Bold" panose="020B0903060703020204" pitchFamily="34" charset="0"/>
            </a:rPr>
            <a:t> citizens and a source of enlightenment for the greater community. </a:t>
          </a:r>
        </a:p>
      </dsp:txBody>
      <dsp:txXfrm>
        <a:off x="1331069" y="704138"/>
        <a:ext cx="9036379" cy="1421807"/>
      </dsp:txXfrm>
    </dsp:sp>
    <dsp:sp modelId="{372BDC6B-DC21-493C-9C77-52C70E52E724}">
      <dsp:nvSpPr>
        <dsp:cNvPr id="0" name=""/>
        <dsp:cNvSpPr/>
      </dsp:nvSpPr>
      <dsp:spPr>
        <a:xfrm>
          <a:off x="0" y="2519282"/>
          <a:ext cx="10515600" cy="136102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24371-414D-46DF-A34D-5B546FB72CF6}">
      <dsp:nvSpPr>
        <dsp:cNvPr id="0" name=""/>
        <dsp:cNvSpPr/>
      </dsp:nvSpPr>
      <dsp:spPr>
        <a:xfrm>
          <a:off x="348613" y="2882871"/>
          <a:ext cx="633842" cy="6338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46AD5-9048-4029-9625-D5D00DD0C3E2}">
      <dsp:nvSpPr>
        <dsp:cNvPr id="0" name=""/>
        <dsp:cNvSpPr/>
      </dsp:nvSpPr>
      <dsp:spPr>
        <a:xfrm>
          <a:off x="1331069" y="2623572"/>
          <a:ext cx="9036379" cy="1421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475" tIns="150475" rIns="150475" bIns="15047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Britannic Bold" panose="020B0903060703020204" pitchFamily="34" charset="0"/>
            </a:rPr>
            <a:t>The UNIBOA Empowerment Center structure would include the following:</a:t>
          </a:r>
        </a:p>
      </dsp:txBody>
      <dsp:txXfrm>
        <a:off x="1331069" y="2623572"/>
        <a:ext cx="9036379" cy="1421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E139-4A1A-A330-DC70-4ACB23266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913DF-9021-195E-AF59-544FC8087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628CA-BE61-6F2A-4DA6-01083BDB8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10A2D-BB3C-22DE-A532-2A076154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6A7DD-386C-88EA-91AA-FED8045CF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7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FDBDF-0F70-9E8C-8B0E-9355973D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855BC-74D3-A9BF-1845-02639FDC5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EF1AB-27D6-5E88-9D6F-1A77093EA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F7B25-6AF8-4F81-4706-CB11975C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C3F2-215E-D875-98C7-16ACE570F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26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AC315-A378-31E0-4BFB-D64DCC3C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4BCFF-FD90-7B76-D078-B092619E5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8430B-6875-FF80-2E0A-BD0855CA9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F9A13-1D2D-A366-7B15-8931CCCC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3B0D5-27B2-D143-E152-2A13C09DA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38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94D3-8D10-B600-DAF2-3BEEF3EF0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D6DF6-354C-1F7E-B636-90DFF35ED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DBB365-CBC8-F254-4681-ADCEA847D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20385-3A28-826C-E4C4-502CB0544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CECD4-2329-1195-34E1-435B74E6B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6F714-8C26-7EA1-B3FD-EBF17B0CA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7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C19D-0DB8-9C79-9E71-3A2A1922A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AE421-851E-E2A7-FBDC-1B979B6F2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CFDD2-45B5-4205-3046-D36AA7151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31DBB-B75E-B2DB-BEDD-A8BF2ECF6D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AE315E-EFC4-3AD6-FE47-4FA49D2B48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F1CBC-6AB2-5A32-400C-50D27830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A19322-11C8-9A6C-0DAD-4EF9DF92C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1599F4-F98B-C9E8-241E-FA2018CDC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6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9ADB6-2759-6D92-A027-745CB3F8E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45F44-5D74-58C5-701E-269226AA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403642-F69A-8DAA-40DC-16D48E8D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E8F206-EDB3-DA35-04EC-1DF93FA6E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0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037961-49D5-8681-C8DC-E8669A04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1607E2-9611-89F6-457F-A18C7548A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EB08F-1785-00C4-5A49-2625C3C52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54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D02D8-29EF-BA8C-9148-60F074D93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47E2B-CF54-2E51-5DF7-19A7C50C9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AD3ED-6C99-A90E-A28F-885EF8494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95781-623A-6B35-1196-F7DC47E3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9E2C8-CA65-26CD-0393-92C73015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52295-7A79-68B6-A425-2F107B3B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8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20FEC-06AB-92AF-D64F-A5A11F453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73C10-1FCC-FB65-CAE7-5A5E4259E5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4F0C3-8B25-3809-EA5D-5D15C0D85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C2A52D-FD45-6D53-9B74-19DEEC46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E380-000B-F64F-8027-29797DFA0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FE8E37-0419-969D-43F9-E631CDD86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49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D960-29E5-91D9-1E32-2ABC8138A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45F6EF-0FD8-C1C5-9B0F-362C10C34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4F2D4-191E-31E1-B4C5-DFC6AB9A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EA951-051C-2444-E772-D40E07E93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702F7-67C0-25AF-C138-E6968029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34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6C940E-B318-E9D1-A50A-E411BAB5C5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043962-EFF5-EE9F-528C-2370AB4C7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9A67-D04E-5FC2-7745-1C56F0D8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C77F8-C286-85B6-1F33-0AA2A1D7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447E8-193F-7E9E-3638-E99867B9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03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B12390-19B6-1AE2-2315-12C0F5F0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FFB1F-BDFD-4E18-668A-91EFF5285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41ADD-02CE-6F26-0916-14191361A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C2D5D-D6C9-4CE0-95C1-614375B2AB92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F1922-CAAF-528B-48F5-0C081CDD7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3A2C9-9CEA-504F-9579-B991023FC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4940F-6E5A-4709-BC45-BA8A3C0F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3BCEA90-F7D5-4EC1-9BE2-5A49A20F4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48F91B-FA65-4A06-A177-8CCF7EBC8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78410" cy="6195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074127-DDE4-A2A6-D978-FB0FC75F2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l="3111" r="1" b="1"/>
          <a:stretch/>
        </p:blipFill>
        <p:spPr>
          <a:xfrm>
            <a:off x="589267" y="19250"/>
            <a:ext cx="11013469" cy="6195072"/>
          </a:xfrm>
          <a:prstGeom prst="rect">
            <a:avLst/>
          </a:prstGeom>
        </p:spPr>
      </p:pic>
      <p:sp>
        <p:nvSpPr>
          <p:cNvPr id="20" name="Graphic 14">
            <a:extLst>
              <a:ext uri="{FF2B5EF4-FFF2-40B4-BE49-F238E27FC236}">
                <a16:creationId xmlns:a16="http://schemas.microsoft.com/office/drawing/2014/main" id="{2CF7CF5F-D747-47B3-80B1-839275044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0" y="-2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FA3FA-8519-53C1-FCEF-7D9344FBE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32" y="914399"/>
            <a:ext cx="9283781" cy="2595563"/>
          </a:xfrm>
        </p:spPr>
        <p:txBody>
          <a:bodyPr>
            <a:normAutofit/>
          </a:bodyPr>
          <a:lstStyle/>
          <a:p>
            <a:r>
              <a:rPr lang="en-US" sz="5000">
                <a:solidFill>
                  <a:schemeClr val="bg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PROPOSE VISION OF UNIBOA EMPOWERMENT CENTER</a:t>
            </a:r>
            <a:br>
              <a:rPr lang="en-US" sz="50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5000">
              <a:solidFill>
                <a:schemeClr val="bg1"/>
              </a:solidFill>
            </a:endParaRPr>
          </a:p>
        </p:txBody>
      </p:sp>
      <p:sp>
        <p:nvSpPr>
          <p:cNvPr id="22" name="Graphic 14">
            <a:extLst>
              <a:ext uri="{FF2B5EF4-FFF2-40B4-BE49-F238E27FC236}">
                <a16:creationId xmlns:a16="http://schemas.microsoft.com/office/drawing/2014/main" id="{820B6604-1FF9-43F5-AC47-3D41CB2F5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448800" y="4111379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7C72F8-FA16-5C11-5D32-38BBF26FA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32" y="3602037"/>
            <a:ext cx="9283781" cy="2446338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Presented </a:t>
            </a:r>
          </a:p>
          <a:p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By</a:t>
            </a:r>
          </a:p>
          <a:p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Rev. J. Cephas Z K Davis, MDIV. MPA. MDR</a:t>
            </a:r>
          </a:p>
          <a:p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Secretary General</a:t>
            </a:r>
          </a:p>
          <a:p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UNIBOA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8779F6-5395-4B82-BDCB-4ADF6A5B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73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Graphic 14">
            <a:extLst>
              <a:ext uri="{FF2B5EF4-FFF2-40B4-BE49-F238E27FC236}">
                <a16:creationId xmlns:a16="http://schemas.microsoft.com/office/drawing/2014/main" id="{CE1108CD-786E-4304-9504-9C5AD6482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9448800" y="-1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0191CD-D48F-4F7A-8077-0380603A2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5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9336-B6F5-E7FA-AADC-9775FCD0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8" y="343354"/>
            <a:ext cx="10515600" cy="1325563"/>
          </a:xfrm>
        </p:spPr>
        <p:txBody>
          <a:bodyPr/>
          <a:lstStyle/>
          <a:p>
            <a:r>
              <a:rPr lang="en-US" sz="440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UNIBOA Empowerment Center</a:t>
            </a:r>
            <a:endParaRPr lang="en-US" dirty="0">
              <a:latin typeface="Britannic Bold" panose="020B0903060703020204" pitchFamily="34" charset="0"/>
            </a:endParaRPr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075AD707-494E-7984-81D7-DEA606C566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050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4191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4E3505A-1366-9521-4BCF-808B9F7935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0" y="-9143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Rectangle 819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249387-1468-7912-D7C4-1E07349A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</a:rPr>
              <a:t>Waiting/reception space</a:t>
            </a:r>
            <a:b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endParaRPr lang="en-US" sz="2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3" name="Straight Connector 820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897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2140F32-54F5-1B10-6551-557753E0C0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-2743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3" name="Rectangle 922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30661D-676F-147D-47C1-9E6C40D9E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ritannic Bold" panose="020B0903060703020204" pitchFamily="34" charset="0"/>
              </a:rPr>
              <a:t>Four Offices</a:t>
            </a:r>
          </a:p>
        </p:txBody>
      </p:sp>
      <p:cxnSp>
        <p:nvCxnSpPr>
          <p:cNvPr id="9225" name="Straight Connector 922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7" name="Straight Connector 922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645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81690B-1665-AD14-0C76-210D992570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7" b="564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13467-825F-7673-8C03-4A4E7E5A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Britannic Bold" panose="020B0903060703020204" pitchFamily="34" charset="0"/>
              </a:rPr>
              <a:t>Banquet Hall</a:t>
            </a:r>
          </a:p>
        </p:txBody>
      </p:sp>
    </p:spTree>
    <p:extLst>
      <p:ext uri="{BB962C8B-B14F-4D97-AF65-F5344CB8AC3E}">
        <p14:creationId xmlns:p14="http://schemas.microsoft.com/office/powerpoint/2010/main" val="468315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A8A6BF2-FDFC-325A-B928-71B0580B26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-9143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CF8BE9-8048-9D4C-EA63-1E555753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Britannic Bold" panose="020B0903060703020204" pitchFamily="34" charset="0"/>
              </a:rPr>
              <a:t>Conference Room/Space</a:t>
            </a:r>
          </a:p>
        </p:txBody>
      </p:sp>
    </p:spTree>
    <p:extLst>
      <p:ext uri="{BB962C8B-B14F-4D97-AF65-F5344CB8AC3E}">
        <p14:creationId xmlns:p14="http://schemas.microsoft.com/office/powerpoint/2010/main" val="14273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F437871-7C0D-CACE-41EC-81356D93E8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A1AF3-DFDE-6ED8-1105-4DA3D1DB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Britannic Bold" panose="020B0903060703020204" pitchFamily="34" charset="0"/>
              </a:rPr>
              <a:t>Computer Lap</a:t>
            </a:r>
          </a:p>
        </p:txBody>
      </p:sp>
    </p:spTree>
    <p:extLst>
      <p:ext uri="{BB962C8B-B14F-4D97-AF65-F5344CB8AC3E}">
        <p14:creationId xmlns:p14="http://schemas.microsoft.com/office/powerpoint/2010/main" val="170441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46C8E50-E9C8-3270-29AA-1FDCFF6194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0" b="39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910F27-325C-55B7-D23D-0505BDEFE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Britannic Bold" panose="020B0903060703020204" pitchFamily="34" charset="0"/>
              </a:rPr>
              <a:t>Women Tailoring Training Space</a:t>
            </a:r>
          </a:p>
        </p:txBody>
      </p:sp>
    </p:spTree>
    <p:extLst>
      <p:ext uri="{BB962C8B-B14F-4D97-AF65-F5344CB8AC3E}">
        <p14:creationId xmlns:p14="http://schemas.microsoft.com/office/powerpoint/2010/main" val="277478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5" name="Rectangle 5128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6" name="Rectangle 5130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9FBE520-BB3F-EA2F-C09B-8F9590AEDE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9" r="16272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A2431-84E7-C88D-A66F-69529F450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FFFF"/>
                </a:solidFill>
                <a:latin typeface="Britannic Bold" panose="020B0903060703020204" pitchFamily="34" charset="0"/>
              </a:rPr>
              <a:t>Library Space/Digital and Hard Copy Resources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6390E-2E0B-6647-56B4-5E3518196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                                                                                                     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67B245A-B03B-34CB-0482-7561E3609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343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EAAED-95A8-A633-8DEC-B6858E7A9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884" y="4777742"/>
            <a:ext cx="6716578" cy="992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Britannic Bold" panose="020B0903060703020204" pitchFamily="34" charset="0"/>
              </a:rPr>
              <a:t>Bathrooms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6C88079-2DF3-6421-0B2E-97FF3A221C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7" r="7705" b="-1"/>
          <a:stretch/>
        </p:blipFill>
        <p:spPr bwMode="auto"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DFC6B1DD-F8ED-8659-91CD-7E2B0226A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47"/>
          <a:stretch/>
        </p:blipFill>
        <p:spPr bwMode="auto">
          <a:xfrm>
            <a:off x="6096000" y="15322"/>
            <a:ext cx="6096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257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A8637AF-02D4-A6C4-A0BE-34CA47734D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" r="-1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9AA33C-D6DC-EECA-5190-AF040AAE8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Britannic Bold" panose="020B0903060703020204" pitchFamily="34" charset="0"/>
              </a:rPr>
              <a:t>Commercial Style Kitchen</a:t>
            </a:r>
          </a:p>
        </p:txBody>
      </p:sp>
    </p:spTree>
    <p:extLst>
      <p:ext uri="{BB962C8B-B14F-4D97-AF65-F5344CB8AC3E}">
        <p14:creationId xmlns:p14="http://schemas.microsoft.com/office/powerpoint/2010/main" val="232056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0F163-70DC-028B-3B67-9974B83B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ritannic Bold" panose="020B0903060703020204" pitchFamily="34" charset="0"/>
              </a:rPr>
              <a:t>Indoor Recreation Space</a:t>
            </a:r>
          </a:p>
        </p:txBody>
      </p:sp>
      <p:pic>
        <p:nvPicPr>
          <p:cNvPr id="10242" name="Picture 2" descr="The Theme, Jaipur. Room rates, Reviews &amp; DEALS">
            <a:extLst>
              <a:ext uri="{FF2B5EF4-FFF2-40B4-BE49-F238E27FC236}">
                <a16:creationId xmlns:a16="http://schemas.microsoft.com/office/drawing/2014/main" id="{DF1A460A-B838-5DC3-D686-52B17F31FE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18" y="1491916"/>
            <a:ext cx="11126804" cy="515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93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1EA0CF-8838-4917-2F5E-562BFCB3A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dirty="0">
                <a:latin typeface="Britannic Bold" panose="020B0903060703020204" pitchFamily="34" charset="0"/>
              </a:rPr>
              <a:t>Possible Partnerships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19243-D093-FCC5-53CA-6C69CAA43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209023"/>
            <a:ext cx="6249286" cy="391777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ritannic Bold" panose="020B0903060703020204" pitchFamily="34" charset="0"/>
              </a:rPr>
              <a:t>Empowerment Square</a:t>
            </a:r>
          </a:p>
          <a:p>
            <a:r>
              <a:rPr lang="en-US" sz="3600" dirty="0">
                <a:latin typeface="Britannic Bold" panose="020B0903060703020204" pitchFamily="34" charset="0"/>
              </a:rPr>
              <a:t>Liberia Telecommunication Authority</a:t>
            </a:r>
          </a:p>
          <a:p>
            <a:r>
              <a:rPr lang="en-US" sz="3600" b="0" i="0" dirty="0">
                <a:effectLst/>
                <a:latin typeface="Britannic Bold" panose="020B0903060703020204" pitchFamily="34" charset="0"/>
              </a:rPr>
              <a:t>ArcelorMittal Liberia </a:t>
            </a:r>
          </a:p>
          <a:p>
            <a:pPr marL="0" indent="0">
              <a:buNone/>
            </a:pPr>
            <a:endParaRPr lang="en-US" sz="3600" b="0" i="0" dirty="0">
              <a:effectLst/>
              <a:latin typeface="Britannic Bold" panose="020B0903060703020204" pitchFamily="34" charset="0"/>
            </a:endParaRPr>
          </a:p>
          <a:p>
            <a:endParaRPr lang="en-US" sz="3600" dirty="0">
              <a:latin typeface="Britannic Bold" panose="020B0903060703020204" pitchFamily="34" charset="0"/>
            </a:endParaRP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FBF300EF-1C4A-FF24-6441-083788FCF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5662" y="2184914"/>
            <a:ext cx="3755915" cy="3755915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74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40C9BD-D578-5EF3-02C8-72674ADFF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08" y="1220919"/>
            <a:ext cx="542578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Britannic Bold" panose="020B0903060703020204" pitchFamily="34" charset="0"/>
              </a:rPr>
              <a:t>Propose SEED 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9FD2D-8C75-80C0-C26F-40A2140ED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50" y="3608519"/>
            <a:ext cx="7697972" cy="227521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Britannic Bold" panose="020B0903060703020204" pitchFamily="34" charset="0"/>
              </a:rPr>
              <a:t>$300,000.00</a:t>
            </a:r>
          </a:p>
          <a:p>
            <a:pPr marL="0" indent="0">
              <a:buNone/>
            </a:pPr>
            <a:r>
              <a:rPr lang="en-US" sz="3600" dirty="0">
                <a:latin typeface="Britannic Bold" panose="020B0903060703020204" pitchFamily="34" charset="0"/>
              </a:rPr>
              <a:t>What is a Seed Money?</a:t>
            </a:r>
          </a:p>
          <a:p>
            <a:pPr marL="0" indent="0">
              <a:buNone/>
            </a:pPr>
            <a:r>
              <a:rPr lang="en-US" sz="4000" b="1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A seed money is money allocated to initiate a project</a:t>
            </a:r>
            <a:endParaRPr lang="en-US" sz="4000" b="1" kern="12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19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626EE12E-77C6-C811-B359-1E0CF69FB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1" y="1825624"/>
            <a:ext cx="10180320" cy="5499735"/>
          </a:xfrm>
        </p:spPr>
      </p:pic>
    </p:spTree>
    <p:extLst>
      <p:ext uri="{BB962C8B-B14F-4D97-AF65-F5344CB8AC3E}">
        <p14:creationId xmlns:p14="http://schemas.microsoft.com/office/powerpoint/2010/main" val="416282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BFF32-8520-43B8-6BE8-D704907C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has happened since last convention when we presented the proposal?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43FB-AAF0-8A32-6A27-B0FDA04A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1.1 Acers of land purchased.</a:t>
            </a:r>
          </a:p>
          <a:p>
            <a:r>
              <a:rPr lang="en-US" dirty="0"/>
              <a:t>Land assessment report</a:t>
            </a:r>
          </a:p>
          <a:p>
            <a:r>
              <a:rPr lang="en-US" dirty="0"/>
              <a:t>Floor plan</a:t>
            </a:r>
          </a:p>
          <a:p>
            <a:r>
              <a:rPr lang="en-US" dirty="0"/>
              <a:t>3D future center.</a:t>
            </a:r>
          </a:p>
        </p:txBody>
      </p:sp>
    </p:spTree>
    <p:extLst>
      <p:ext uri="{BB962C8B-B14F-4D97-AF65-F5344CB8AC3E}">
        <p14:creationId xmlns:p14="http://schemas.microsoft.com/office/powerpoint/2010/main" val="259576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89D97-8555-BF45-D45C-E1335C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Floor Plan</a:t>
            </a:r>
            <a:r>
              <a:rPr lang="en-US" dirty="0"/>
              <a:t> </a:t>
            </a:r>
          </a:p>
        </p:txBody>
      </p:sp>
      <p:pic>
        <p:nvPicPr>
          <p:cNvPr id="5" name="Content Placeholder 4" descr="A blueprint of a house&#10;&#10;Description automatically generated">
            <a:extLst>
              <a:ext uri="{FF2B5EF4-FFF2-40B4-BE49-F238E27FC236}">
                <a16:creationId xmlns:a16="http://schemas.microsoft.com/office/drawing/2014/main" id="{91121E13-503A-0C25-DF2A-A6B33A1C1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1" y="1690688"/>
            <a:ext cx="11008360" cy="5167311"/>
          </a:xfrm>
        </p:spPr>
      </p:pic>
    </p:spTree>
    <p:extLst>
      <p:ext uri="{BB962C8B-B14F-4D97-AF65-F5344CB8AC3E}">
        <p14:creationId xmlns:p14="http://schemas.microsoft.com/office/powerpoint/2010/main" val="1270681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uilding with a parking lot&#10;&#10;Description automatically generated">
            <a:extLst>
              <a:ext uri="{FF2B5EF4-FFF2-40B4-BE49-F238E27FC236}">
                <a16:creationId xmlns:a16="http://schemas.microsoft.com/office/drawing/2014/main" id="{0C32CE4A-A684-5116-9581-98FA6223A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428" y="85060"/>
            <a:ext cx="12184911" cy="6772940"/>
          </a:xfrm>
        </p:spPr>
      </p:pic>
    </p:spTree>
    <p:extLst>
      <p:ext uri="{BB962C8B-B14F-4D97-AF65-F5344CB8AC3E}">
        <p14:creationId xmlns:p14="http://schemas.microsoft.com/office/powerpoint/2010/main" val="494207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1E6ED-D311-D88F-0B2C-572924BF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UNIBOA PROPOSED EMPOWERMENT CENTER 3DS IMAGE</a:t>
            </a:r>
          </a:p>
        </p:txBody>
      </p:sp>
      <p:pic>
        <p:nvPicPr>
          <p:cNvPr id="5" name="Content Placeholder 4" descr="A building with a lawn and trees&#10;&#10;Description automatically generated">
            <a:extLst>
              <a:ext uri="{FF2B5EF4-FFF2-40B4-BE49-F238E27FC236}">
                <a16:creationId xmlns:a16="http://schemas.microsoft.com/office/drawing/2014/main" id="{3D9A266D-5B70-8DE9-6A5B-26034D4C5E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8" y="1825624"/>
            <a:ext cx="12117571" cy="5032375"/>
          </a:xfrm>
        </p:spPr>
      </p:pic>
    </p:spTree>
    <p:extLst>
      <p:ext uri="{BB962C8B-B14F-4D97-AF65-F5344CB8AC3E}">
        <p14:creationId xmlns:p14="http://schemas.microsoft.com/office/powerpoint/2010/main" val="2550878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5EC9A-DF28-91C6-F623-5988D342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UNIBOA PROPOSED EMPOWERMENT CENTER 3DS IMAGE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136E5792-4441-F807-F36C-B4D5583CC5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Content Placeholder 6" descr="A building with cars parked in front of it&#10;&#10;Description automatically generated">
            <a:extLst>
              <a:ext uri="{FF2B5EF4-FFF2-40B4-BE49-F238E27FC236}">
                <a16:creationId xmlns:a16="http://schemas.microsoft.com/office/drawing/2014/main" id="{37B65584-7219-8AE7-38BA-975992369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690688"/>
            <a:ext cx="12046688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099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FDC16-AEC8-B28B-7328-E6952F63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UNIBOA PROPOSED EMPOWERMENT CENTER 3DS IMAGE</a:t>
            </a:r>
          </a:p>
        </p:txBody>
      </p:sp>
      <p:pic>
        <p:nvPicPr>
          <p:cNvPr id="5" name="Content Placeholder 4" descr="A building with parking lot and trees&#10;&#10;Description automatically generated">
            <a:extLst>
              <a:ext uri="{FF2B5EF4-FFF2-40B4-BE49-F238E27FC236}">
                <a16:creationId xmlns:a16="http://schemas.microsoft.com/office/drawing/2014/main" id="{03190138-BB14-267A-CF02-B3B7E6C81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7" y="1690688"/>
            <a:ext cx="10940901" cy="5092883"/>
          </a:xfrm>
        </p:spPr>
      </p:pic>
    </p:spTree>
    <p:extLst>
      <p:ext uri="{BB962C8B-B14F-4D97-AF65-F5344CB8AC3E}">
        <p14:creationId xmlns:p14="http://schemas.microsoft.com/office/powerpoint/2010/main" val="3341521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D000-993B-6CE1-4A23-D51A5D1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365125"/>
            <a:ext cx="11567160" cy="1325563"/>
          </a:xfrm>
        </p:spPr>
        <p:txBody>
          <a:bodyPr/>
          <a:lstStyle/>
          <a:p>
            <a:r>
              <a:rPr lang="en-US" b="1" dirty="0"/>
              <a:t>Donation toward the project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A09D4-AB54-06B8-6B12-26F3CBBC0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15,000 plus</a:t>
            </a:r>
          </a:p>
          <a:p>
            <a:r>
              <a:rPr lang="en-US" b="1" dirty="0"/>
              <a:t>PLUS 2 ACERS </a:t>
            </a:r>
            <a:r>
              <a:rPr lang="en-US" b="1"/>
              <a:t>OF Land</a:t>
            </a:r>
            <a:endParaRPr lang="en-US" b="1" dirty="0"/>
          </a:p>
          <a:p>
            <a:r>
              <a:rPr lang="en-US" b="1" dirty="0"/>
              <a:t>You can donate to the project for IRS tax write-out.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5850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6367</TotalTime>
  <Words>211</Words>
  <Application>Microsoft Office PowerPoint</Application>
  <PresentationFormat>Widescreen</PresentationFormat>
  <Paragraphs>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Britannic Bold</vt:lpstr>
      <vt:lpstr>Calibri</vt:lpstr>
      <vt:lpstr>Calibri Light</vt:lpstr>
      <vt:lpstr>Roboto</vt:lpstr>
      <vt:lpstr>Office Theme</vt:lpstr>
      <vt:lpstr>PROPOSE VISION OF UNIBOA EMPOWERMENT CENTER </vt:lpstr>
      <vt:lpstr>UNIBOA Empowerment Center</vt:lpstr>
      <vt:lpstr>Waiting/reception space </vt:lpstr>
      <vt:lpstr>Four Offices</vt:lpstr>
      <vt:lpstr>Banquet Hall</vt:lpstr>
      <vt:lpstr>Conference Room/Space</vt:lpstr>
      <vt:lpstr>Computer Lap</vt:lpstr>
      <vt:lpstr>Women Tailoring Training Space</vt:lpstr>
      <vt:lpstr>Library Space/Digital and Hard Copy Resources</vt:lpstr>
      <vt:lpstr>Bathrooms</vt:lpstr>
      <vt:lpstr>Commercial Style Kitchen</vt:lpstr>
      <vt:lpstr>Indoor Recreation Space</vt:lpstr>
      <vt:lpstr>Possible Partnerships</vt:lpstr>
      <vt:lpstr>Propose SEED  MONEY</vt:lpstr>
      <vt:lpstr>PowerPoint Presentation</vt:lpstr>
      <vt:lpstr>What has happened since last convention when we presented the proposal?</vt:lpstr>
      <vt:lpstr>Floor Plan </vt:lpstr>
      <vt:lpstr>PowerPoint Presentation</vt:lpstr>
      <vt:lpstr>UNIBOA PROPOSED EMPOWERMENT CENTER 3DS IMAGE</vt:lpstr>
      <vt:lpstr>UNIBOA PROPOSED EMPOWERMENT CENTER 3DS IMAGE</vt:lpstr>
      <vt:lpstr>UNIBOA PROPOSED EMPOWERMENT CENTER 3DS IMAGE</vt:lpstr>
      <vt:lpstr>Donation toward the project so far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 VISION OF UNIBOA EMPOWERMENT CENTER </dc:title>
  <dc:creator>Joseph Davis</dc:creator>
  <cp:lastModifiedBy>Cephas Davis</cp:lastModifiedBy>
  <cp:revision>2</cp:revision>
  <dcterms:created xsi:type="dcterms:W3CDTF">2023-08-21T06:00:53Z</dcterms:created>
  <dcterms:modified xsi:type="dcterms:W3CDTF">2025-02-01T02:10:02Z</dcterms:modified>
</cp:coreProperties>
</file>